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9" name="Google Shape;159;p10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7" name="Google Shape;167;p1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4" name="Google Shape;174;p1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4" name="Google Shape;184;p1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2" name="Google Shape;92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1" name="Google Shape;101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0" name="Google Shape;110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6" name="Google Shape;116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5" name="Google Shape;125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2" name="Google Shape;132;p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1" name="Google Shape;141;p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0" name="Google Shape;150;p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tellysbild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2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4" name="Google Shape;14;p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o innholdsdeler" type="twoObj">
  <p:cSld name="TWO_OBJECTS"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1"/>
          <p:cNvSpPr txBox="1"/>
          <p:nvPr>
            <p:ph type="title"/>
          </p:nvPr>
        </p:nvSpPr>
        <p:spPr>
          <a:xfrm>
            <a:off x="838200" y="365125"/>
            <a:ext cx="10515600" cy="13255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9" name="Google Shape;69;p11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0" name="Google Shape;70;p11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eloverskrift" type="secHead">
  <p:cSld name="SECTION_HEADER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2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77" name="Google Shape;77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tel og innhold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/>
          <p:nvPr>
            <p:ph type="title"/>
          </p:nvPr>
        </p:nvSpPr>
        <p:spPr>
          <a:xfrm>
            <a:off x="838200" y="365125"/>
            <a:ext cx="10515600" cy="13255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3"/>
          <p:cNvSpPr txBox="1"/>
          <p:nvPr>
            <p:ph idx="1" type="body"/>
          </p:nvPr>
        </p:nvSpPr>
        <p:spPr>
          <a:xfrm>
            <a:off x="838200" y="1825625"/>
            <a:ext cx="10515600" cy="43513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oddrett tittel og tekst" type="vertTitleAndTx">
  <p:cSld name="VERTICAL_TITLE_AND_VERTICAL_TEXT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4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6" name="Google Shape;26;p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oddrett tekst" type="vertTx">
  <p:cSld name="VERTICAL_TEXT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5"/>
          <p:cNvSpPr txBox="1"/>
          <p:nvPr>
            <p:ph type="title"/>
          </p:nvPr>
        </p:nvSpPr>
        <p:spPr>
          <a:xfrm>
            <a:off x="838200" y="365125"/>
            <a:ext cx="10515600" cy="13255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5"/>
          <p:cNvSpPr txBox="1"/>
          <p:nvPr>
            <p:ph idx="1" type="body"/>
          </p:nvPr>
        </p:nvSpPr>
        <p:spPr>
          <a:xfrm rot="5400000">
            <a:off x="3920332" y="-1256506"/>
            <a:ext cx="4351337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" name="Google Shape;32;p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" name="Google Shape;33;p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lde med tekst" type="picTx">
  <p:cSld name="PICTURE_WITH_CAPTION_TEXT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6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7" name="Google Shape;37;p6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8" name="Google Shape;38;p6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39" name="Google Shape;39;p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0" name="Google Shape;40;p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" name="Google Shape;41;p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nnhold med tekst" type="objTx">
  <p:cSld name="OBJECT_WITH_CAPTION_TEXT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7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7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45" name="Google Shape;45;p7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46" name="Google Shape;46;p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omt" type="blank">
  <p:cSld name="BLANK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are tittel" type="titleOnly">
  <p:cSld name="TITLE_ONLY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9"/>
          <p:cNvSpPr txBox="1"/>
          <p:nvPr>
            <p:ph type="title"/>
          </p:nvPr>
        </p:nvSpPr>
        <p:spPr>
          <a:xfrm>
            <a:off x="838200" y="365125"/>
            <a:ext cx="10515600" cy="13255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ammenligning" type="twoTxTwoObj">
  <p:cSld name="TWO_OBJECTS_WITH_TEXT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0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0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61" name="Google Shape;61;p10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2" name="Google Shape;62;p10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63" name="Google Shape;63;p10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4" name="Google Shape;64;p1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5" name="Google Shape;65;p1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838200" y="365125"/>
            <a:ext cx="10515600" cy="13255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838200" y="1825625"/>
            <a:ext cx="10515600" cy="43513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5.png"/><Relationship Id="rId4" Type="http://schemas.openxmlformats.org/officeDocument/2006/relationships/image" Target="../media/image4.jp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6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10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6.png"/><Relationship Id="rId4" Type="http://schemas.openxmlformats.org/officeDocument/2006/relationships/image" Target="../media/image9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11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png"/><Relationship Id="rId4" Type="http://schemas.openxmlformats.org/officeDocument/2006/relationships/image" Target="../media/image3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png"/><Relationship Id="rId4" Type="http://schemas.openxmlformats.org/officeDocument/2006/relationships/image" Target="../media/image7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8.jp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3"/>
          <p:cNvSpPr/>
          <p:nvPr/>
        </p:nvSpPr>
        <p:spPr>
          <a:xfrm>
            <a:off x="0" y="0"/>
            <a:ext cx="6270625" cy="6858000"/>
          </a:xfrm>
          <a:prstGeom prst="rect">
            <a:avLst/>
          </a:prstGeom>
          <a:gradFill>
            <a:gsLst>
              <a:gs pos="0">
                <a:srgbClr val="4472C4"/>
              </a:gs>
              <a:gs pos="25000">
                <a:srgbClr val="4472C4"/>
              </a:gs>
              <a:gs pos="94000">
                <a:srgbClr val="AFABAB"/>
              </a:gs>
              <a:gs pos="100000">
                <a:srgbClr val="AFABAB"/>
              </a:gs>
            </a:gsLst>
            <a:lin ang="42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85" name="Google Shape;85;p1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86" name="Google Shape;86;p13"/>
          <p:cNvSpPr txBox="1"/>
          <p:nvPr>
            <p:ph type="ctrTitle"/>
          </p:nvPr>
        </p:nvSpPr>
        <p:spPr>
          <a:xfrm>
            <a:off x="6586537" y="4267200"/>
            <a:ext cx="4805362" cy="1401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Calibri"/>
              <a:buNone/>
            </a:pPr>
            <a:r>
              <a:rPr b="0" i="0" lang="en-US" sz="44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Pust og bevegelse</a:t>
            </a:r>
            <a:endParaRPr/>
          </a:p>
        </p:txBody>
      </p:sp>
      <p:sp>
        <p:nvSpPr>
          <p:cNvPr id="87" name="Google Shape;87;p13"/>
          <p:cNvSpPr txBox="1"/>
          <p:nvPr>
            <p:ph idx="1" type="subTitle"/>
          </p:nvPr>
        </p:nvSpPr>
        <p:spPr>
          <a:xfrm>
            <a:off x="6586537" y="3429000"/>
            <a:ext cx="4805362" cy="838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</a:pPr>
            <a:r>
              <a:rPr b="0" i="0" lang="en-US" sz="18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Gruppetimen </a:t>
            </a:r>
            <a:endParaRPr/>
          </a:p>
        </p:txBody>
      </p:sp>
      <p:sp>
        <p:nvSpPr>
          <p:cNvPr id="88" name="Google Shape;88;p13"/>
          <p:cNvSpPr/>
          <p:nvPr/>
        </p:nvSpPr>
        <p:spPr>
          <a:xfrm>
            <a:off x="1" y="590635"/>
            <a:ext cx="5478085" cy="6276841"/>
          </a:xfrm>
          <a:custGeom>
            <a:rect b="b" l="l" r="r" t="t"/>
            <a:pathLst>
              <a:path extrusionOk="0" h="6276841" w="5478085">
                <a:moveTo>
                  <a:pt x="2178155" y="0"/>
                </a:moveTo>
                <a:cubicBezTo>
                  <a:pt x="4000656" y="0"/>
                  <a:pt x="5478085" y="1477429"/>
                  <a:pt x="5478085" y="3299930"/>
                </a:cubicBezTo>
                <a:cubicBezTo>
                  <a:pt x="5478085" y="4552900"/>
                  <a:pt x="4779769" y="5642769"/>
                  <a:pt x="3751098" y="6201577"/>
                </a:cubicBezTo>
                <a:lnTo>
                  <a:pt x="3594858" y="6276841"/>
                </a:lnTo>
                <a:lnTo>
                  <a:pt x="761453" y="6276841"/>
                </a:lnTo>
                <a:lnTo>
                  <a:pt x="605213" y="6201577"/>
                </a:lnTo>
                <a:cubicBezTo>
                  <a:pt x="418182" y="6099975"/>
                  <a:pt x="242071" y="5980818"/>
                  <a:pt x="79093" y="5846317"/>
                </a:cubicBezTo>
                <a:lnTo>
                  <a:pt x="0" y="5774432"/>
                </a:lnTo>
                <a:lnTo>
                  <a:pt x="0" y="825429"/>
                </a:lnTo>
                <a:lnTo>
                  <a:pt x="79093" y="753544"/>
                </a:lnTo>
                <a:cubicBezTo>
                  <a:pt x="649516" y="282789"/>
                  <a:pt x="1380811" y="0"/>
                  <a:pt x="2178155" y="0"/>
                </a:cubicBezTo>
                <a:close/>
              </a:path>
            </a:pathLst>
          </a:custGeom>
          <a:solidFill>
            <a:srgbClr val="FFFFFF"/>
          </a:solidFill>
          <a:ln cap="flat" cmpd="sng" w="12700">
            <a:solidFill>
              <a:srgbClr val="B3C6E7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Et bilde som inneholder person, kvinne, sitter, ligger&#10;&#10;Automatisk generert beskrivelse" id="89" name="Google Shape;89;p13"/>
          <p:cNvPicPr preferRelativeResize="0"/>
          <p:nvPr/>
        </p:nvPicPr>
        <p:blipFill rotWithShape="1">
          <a:blip r:embed="rId4">
            <a:alphaModFix/>
          </a:blip>
          <a:srcRect b="1" l="0" r="41995" t="0"/>
          <a:stretch/>
        </p:blipFill>
        <p:spPr>
          <a:xfrm>
            <a:off x="1" y="770037"/>
            <a:ext cx="5298683" cy="6097438"/>
          </a:xfrm>
          <a:custGeom>
            <a:rect b="b" l="l" r="r" t="t"/>
            <a:pathLst>
              <a:path extrusionOk="0" h="6097438" w="5298683">
                <a:moveTo>
                  <a:pt x="2178155" y="0"/>
                </a:moveTo>
                <a:cubicBezTo>
                  <a:pt x="3901575" y="0"/>
                  <a:pt x="5298683" y="1397108"/>
                  <a:pt x="5298683" y="3120527"/>
                </a:cubicBezTo>
                <a:cubicBezTo>
                  <a:pt x="5298683" y="4413092"/>
                  <a:pt x="4512810" y="5522106"/>
                  <a:pt x="3392805" y="5995828"/>
                </a:cubicBezTo>
                <a:lnTo>
                  <a:pt x="3115184" y="6097438"/>
                </a:lnTo>
                <a:lnTo>
                  <a:pt x="1241127" y="6097438"/>
                </a:lnTo>
                <a:lnTo>
                  <a:pt x="963506" y="5995828"/>
                </a:lnTo>
                <a:cubicBezTo>
                  <a:pt x="683504" y="5877397"/>
                  <a:pt x="424387" y="5719261"/>
                  <a:pt x="193210" y="5528477"/>
                </a:cubicBezTo>
                <a:lnTo>
                  <a:pt x="0" y="5352876"/>
                </a:lnTo>
                <a:lnTo>
                  <a:pt x="0" y="888178"/>
                </a:lnTo>
                <a:lnTo>
                  <a:pt x="193210" y="712577"/>
                </a:lnTo>
                <a:cubicBezTo>
                  <a:pt x="732621" y="267415"/>
                  <a:pt x="1424159" y="0"/>
                  <a:pt x="2178155" y="0"/>
                </a:cubicBezTo>
                <a:close/>
              </a:path>
            </a:pathLst>
          </a:cu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22"/>
          <p:cNvSpPr/>
          <p:nvPr/>
        </p:nvSpPr>
        <p:spPr>
          <a:xfrm>
            <a:off x="355600" y="0"/>
            <a:ext cx="11480800" cy="2754312"/>
          </a:xfrm>
          <a:prstGeom prst="rect">
            <a:avLst/>
          </a:prstGeom>
          <a:gradFill>
            <a:gsLst>
              <a:gs pos="0">
                <a:srgbClr val="3965B5"/>
              </a:gs>
              <a:gs pos="25000">
                <a:srgbClr val="3965B5"/>
              </a:gs>
              <a:gs pos="94000">
                <a:srgbClr val="3B3838"/>
              </a:gs>
              <a:gs pos="100000">
                <a:srgbClr val="3B3838"/>
              </a:gs>
            </a:gsLst>
            <a:lin ang="42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62" name="Google Shape;162;p2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63" name="Google Shape;163;p22"/>
          <p:cNvSpPr txBox="1"/>
          <p:nvPr>
            <p:ph type="title"/>
          </p:nvPr>
        </p:nvSpPr>
        <p:spPr>
          <a:xfrm>
            <a:off x="1179512" y="827087"/>
            <a:ext cx="9832975" cy="13255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Font typeface="Calibri"/>
              <a:buNone/>
            </a:pPr>
            <a:r>
              <a:rPr b="0" i="0" lang="en-US" sz="400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Hvem passer pust og bevegelse for?</a:t>
            </a:r>
            <a:endParaRPr/>
          </a:p>
        </p:txBody>
      </p:sp>
      <p:sp>
        <p:nvSpPr>
          <p:cNvPr id="164" name="Google Shape;164;p22"/>
          <p:cNvSpPr txBox="1"/>
          <p:nvPr>
            <p:ph idx="1" type="body"/>
          </p:nvPr>
        </p:nvSpPr>
        <p:spPr>
          <a:xfrm>
            <a:off x="1179512" y="3092450"/>
            <a:ext cx="9832975" cy="3498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228600" marR="0" rtl="0" algn="l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Char char="•"/>
            </a:pPr>
            <a:r>
              <a:rPr b="0" i="0" lang="en-US" sz="16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Ikke trent før, frykten for trening, høy puls, svette og det ukjente</a:t>
            </a:r>
            <a:endParaRPr/>
          </a:p>
          <a:p>
            <a:pPr indent="-228600" lvl="0" marL="228600" marR="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Char char="•"/>
            </a:pPr>
            <a:r>
              <a:rPr b="0" i="0" lang="en-US" sz="16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Langvarig stress, behov for å roe ned før bygge opp</a:t>
            </a:r>
            <a:endParaRPr/>
          </a:p>
          <a:p>
            <a:pPr indent="-228600" lvl="0" marL="228600" marR="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Char char="•"/>
            </a:pPr>
            <a:r>
              <a:rPr b="0" i="0" lang="en-US" sz="16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Overvekt, </a:t>
            </a:r>
            <a:r>
              <a:rPr lang="en-US" sz="1600">
                <a:solidFill>
                  <a:srgbClr val="000000"/>
                </a:solidFill>
              </a:rPr>
              <a:t>overfladisk</a:t>
            </a:r>
            <a:r>
              <a:rPr b="0" i="0" lang="en-US" sz="16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pust, svak holdning/styrke baksiden av kroppen pluss kjerne</a:t>
            </a:r>
            <a:endParaRPr/>
          </a:p>
          <a:p>
            <a:pPr indent="-228600" lvl="0" marL="228600" marR="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Char char="•"/>
            </a:pPr>
            <a:r>
              <a:rPr lang="en-US" sz="1600">
                <a:solidFill>
                  <a:srgbClr val="000000"/>
                </a:solidFill>
              </a:rPr>
              <a:t>Vondt</a:t>
            </a:r>
            <a:r>
              <a:rPr b="0" i="0" lang="en-US" sz="16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i ledd, smerter generelt, rygg, nakke, skuldre – komme ut av </a:t>
            </a:r>
            <a:r>
              <a:rPr lang="en-US" sz="1600">
                <a:solidFill>
                  <a:srgbClr val="000000"/>
                </a:solidFill>
              </a:rPr>
              <a:t>frykt tilstand</a:t>
            </a:r>
            <a:r>
              <a:rPr b="0" i="0" lang="en-US" sz="16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!</a:t>
            </a:r>
            <a:endParaRPr/>
          </a:p>
          <a:p>
            <a:pPr indent="-228600" lvl="0" marL="228600" marR="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Char char="•"/>
            </a:pPr>
            <a:r>
              <a:rPr b="0" i="0" lang="en-US" sz="16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Fatigue, utmattet, utbrent, </a:t>
            </a:r>
            <a:r>
              <a:rPr lang="en-US" sz="1600">
                <a:solidFill>
                  <a:srgbClr val="000000"/>
                </a:solidFill>
              </a:rPr>
              <a:t>“flinke </a:t>
            </a:r>
            <a:r>
              <a:rPr lang="en-US" sz="1600">
                <a:solidFill>
                  <a:srgbClr val="000000"/>
                </a:solidFill>
              </a:rPr>
              <a:t>piker” </a:t>
            </a:r>
            <a:r>
              <a:rPr b="0" i="0" lang="en-US" sz="16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(og herrer)</a:t>
            </a:r>
            <a:endParaRPr/>
          </a:p>
          <a:p>
            <a:pPr indent="-228600" lvl="0" marL="228600" marR="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Char char="•"/>
            </a:pPr>
            <a:r>
              <a:rPr b="0" i="0" lang="en-US" sz="16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Behov for økt bevegelsesutslag for å kunne ha utbytte av annen trening</a:t>
            </a:r>
            <a:endParaRPr/>
          </a:p>
          <a:p>
            <a:pPr indent="-228600" lvl="0" marL="228600" marR="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Char char="•"/>
            </a:pPr>
            <a:r>
              <a:rPr b="0" i="0" lang="en-US" sz="16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Økt kjernemuskulatur styrke som forberedelse til og som skadeforebygging før annen trening</a:t>
            </a:r>
            <a:endParaRPr/>
          </a:p>
          <a:p>
            <a:pPr indent="-228600" lvl="0" marL="228600" marR="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Char char="•"/>
            </a:pPr>
            <a:r>
              <a:rPr b="0" i="0" lang="en-US" sz="16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Oppleve mestring, oppleve kontakt med seg selv, komme ut av hodet og inn til kropp, pust og nærvær i det som er</a:t>
            </a:r>
            <a:endParaRPr/>
          </a:p>
          <a:p>
            <a:pPr indent="-228600" lvl="0" marL="228600" marR="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Char char="•"/>
            </a:pPr>
            <a:r>
              <a:rPr b="0" i="0" lang="en-US" sz="16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Bli kjent med kroppen, få kontakt og finne nysgjerrighet mot det å bevege seg med litt mer motstand og tempo</a:t>
            </a:r>
            <a:endParaRPr/>
          </a:p>
          <a:p>
            <a:pPr indent="-228600" lvl="0" marL="228600" marR="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Char char="•"/>
            </a:pPr>
            <a:r>
              <a:rPr b="0" i="0" lang="en-US" sz="16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Behov for å øve på selvregulering i rolig tempo</a:t>
            </a:r>
            <a:endParaRPr/>
          </a:p>
          <a:p>
            <a:pPr indent="-228600" lvl="0" marL="228600" marR="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Char char="•"/>
            </a:pPr>
            <a:r>
              <a:rPr b="0" i="0" lang="en-US" sz="16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Bli kjent med kroppen gjennom pusten, fra innsida og ut</a:t>
            </a:r>
            <a:endParaRPr/>
          </a:p>
          <a:p>
            <a:pPr indent="-127000" lvl="0" marL="228600" marR="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t/>
            </a:r>
            <a:endParaRPr b="0" i="0" sz="1600" u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27000" lvl="0" marL="228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t/>
            </a:r>
            <a:endParaRPr b="0" i="0" sz="1600" u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23"/>
          <p:cNvSpPr/>
          <p:nvPr/>
        </p:nvSpPr>
        <p:spPr>
          <a:xfrm>
            <a:off x="838200" y="0"/>
            <a:ext cx="10910887" cy="6858000"/>
          </a:xfrm>
          <a:prstGeom prst="rect">
            <a:avLst/>
          </a:prstGeom>
          <a:gradFill>
            <a:gsLst>
              <a:gs pos="0">
                <a:srgbClr val="3965B5"/>
              </a:gs>
              <a:gs pos="25000">
                <a:srgbClr val="3965B5"/>
              </a:gs>
              <a:gs pos="94000">
                <a:srgbClr val="3B3838"/>
              </a:gs>
              <a:gs pos="100000">
                <a:srgbClr val="3B3838"/>
              </a:gs>
            </a:gsLst>
            <a:lin ang="42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70" name="Google Shape;170;p2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71" name="Google Shape;171;p23"/>
          <p:cNvSpPr txBox="1"/>
          <p:nvPr>
            <p:ph type="title"/>
          </p:nvPr>
        </p:nvSpPr>
        <p:spPr>
          <a:xfrm>
            <a:off x="2725737" y="1741487"/>
            <a:ext cx="6740525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100"/>
              <a:buFont typeface="Calibri"/>
              <a:buNone/>
            </a:pPr>
            <a:r>
              <a:rPr b="0" i="0" lang="en-US" sz="610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Hvem passer pust og bevegelse ikke for?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24"/>
          <p:cNvSpPr/>
          <p:nvPr/>
        </p:nvSpPr>
        <p:spPr>
          <a:xfrm>
            <a:off x="355600" y="0"/>
            <a:ext cx="11480800" cy="2754312"/>
          </a:xfrm>
          <a:prstGeom prst="rect">
            <a:avLst/>
          </a:prstGeom>
          <a:gradFill>
            <a:gsLst>
              <a:gs pos="0">
                <a:srgbClr val="3965B5"/>
              </a:gs>
              <a:gs pos="25000">
                <a:srgbClr val="3965B5"/>
              </a:gs>
              <a:gs pos="94000">
                <a:srgbClr val="3B3838"/>
              </a:gs>
              <a:gs pos="100000">
                <a:srgbClr val="3B3838"/>
              </a:gs>
            </a:gsLst>
            <a:lin ang="42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77" name="Google Shape;177;p2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78" name="Google Shape;178;p24"/>
          <p:cNvSpPr txBox="1"/>
          <p:nvPr>
            <p:ph type="title"/>
          </p:nvPr>
        </p:nvSpPr>
        <p:spPr>
          <a:xfrm>
            <a:off x="1179512" y="827087"/>
            <a:ext cx="9832975" cy="13255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Font typeface="Calibri"/>
              <a:buNone/>
            </a:pPr>
            <a:r>
              <a:rPr b="0" i="0" lang="en-US" sz="400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Hvordan bygge opp en gruppetime</a:t>
            </a:r>
            <a:endParaRPr/>
          </a:p>
        </p:txBody>
      </p:sp>
      <p:sp>
        <p:nvSpPr>
          <p:cNvPr id="179" name="Google Shape;179;p24"/>
          <p:cNvSpPr txBox="1"/>
          <p:nvPr>
            <p:ph idx="1" type="body"/>
          </p:nvPr>
        </p:nvSpPr>
        <p:spPr>
          <a:xfrm>
            <a:off x="885825" y="2754312"/>
            <a:ext cx="4505325" cy="28511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22860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Char char="•"/>
            </a:pPr>
            <a:r>
              <a:rPr b="0" i="0" lang="en-US" sz="19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Liggende på matta, med støtte</a:t>
            </a:r>
            <a:endParaRPr/>
          </a:p>
          <a:p>
            <a:pPr indent="-228600" lvl="0" marL="228600" marR="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Char char="•"/>
            </a:pPr>
            <a:r>
              <a:rPr b="0" i="0" lang="en-US" sz="19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La kroppen falle på plass</a:t>
            </a:r>
            <a:endParaRPr/>
          </a:p>
          <a:p>
            <a:pPr indent="-228600" lvl="0" marL="228600" marR="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Char char="•"/>
            </a:pPr>
            <a:r>
              <a:rPr b="0" i="0" lang="en-US" sz="19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Kontakt med pusten</a:t>
            </a:r>
            <a:endParaRPr/>
          </a:p>
          <a:p>
            <a:pPr indent="-228600" lvl="0" marL="228600" marR="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Char char="•"/>
            </a:pPr>
            <a:r>
              <a:rPr b="0" i="0" lang="en-US" sz="19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Forlenge utpust, ulike pusteøvelser</a:t>
            </a:r>
            <a:endParaRPr/>
          </a:p>
          <a:p>
            <a:pPr indent="-228600" lvl="0" marL="228600" marR="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Char char="•"/>
            </a:pPr>
            <a:r>
              <a:rPr lang="en-US" sz="1900">
                <a:solidFill>
                  <a:srgbClr val="000000"/>
                </a:solidFill>
              </a:rPr>
              <a:t>Bo</a:t>
            </a:r>
            <a:r>
              <a:rPr b="0" i="0" lang="en-US" sz="19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dyscan, mindfulness øvelser, pusteøvelse eller a</a:t>
            </a:r>
            <a:r>
              <a:rPr lang="en-US" sz="1900">
                <a:solidFill>
                  <a:srgbClr val="000000"/>
                </a:solidFill>
              </a:rPr>
              <a:t>nnet/</a:t>
            </a:r>
            <a:r>
              <a:rPr b="0" i="0" lang="en-US" sz="19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900">
                <a:solidFill>
                  <a:srgbClr val="000000"/>
                </a:solidFill>
              </a:rPr>
              <a:t>oppmerksomhet</a:t>
            </a:r>
            <a:r>
              <a:rPr b="0" i="0" lang="en-US" sz="19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/>
          </a:p>
          <a:p>
            <a:pPr indent="-228600" lvl="0" marL="228600" marR="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Char char="•"/>
            </a:pPr>
            <a:r>
              <a:rPr b="0" i="0" lang="en-US" sz="19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Kjenne pustens bevegelse og gjenkjenning av kroppens signaler og responser</a:t>
            </a:r>
            <a:endParaRPr/>
          </a:p>
          <a:p>
            <a:pPr indent="-107950" lvl="0" marL="228600" marR="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Arial"/>
              <a:buNone/>
            </a:pPr>
            <a:r>
              <a:t/>
            </a:r>
            <a:endParaRPr b="0" i="0" sz="1900" u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07950" lvl="0" marL="228600" marR="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Arial"/>
              <a:buNone/>
            </a:pPr>
            <a:r>
              <a:t/>
            </a:r>
            <a:endParaRPr b="0" i="0" sz="1900" u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07950" lvl="0" marL="228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Arial"/>
              <a:buNone/>
            </a:pPr>
            <a:r>
              <a:t/>
            </a:r>
            <a:endParaRPr b="0" i="0" sz="1900" u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0" name="Google Shape;180;p24"/>
          <p:cNvSpPr txBox="1"/>
          <p:nvPr/>
        </p:nvSpPr>
        <p:spPr>
          <a:xfrm>
            <a:off x="6338887" y="2754312"/>
            <a:ext cx="5110162" cy="3416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85750" lvl="0" marL="2857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b="0" i="0" lang="en-US" sz="18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Styrke hofteledd, rygg/</a:t>
            </a: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mage</a:t>
            </a:r>
            <a:r>
              <a:rPr b="0" i="0" lang="en-US" sz="18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og fokus på baksiden av kroppen </a:t>
            </a: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(styrkende for </a:t>
            </a: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nervesystemet</a:t>
            </a: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)</a:t>
            </a:r>
            <a:endParaRPr/>
          </a:p>
          <a:p>
            <a:pPr indent="-285750" lvl="0" marL="2857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b="0" i="0" lang="en-US" sz="18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Styrke skulder/øvre rygg</a:t>
            </a:r>
            <a:endParaRPr/>
          </a:p>
          <a:p>
            <a:pPr indent="-285750" lvl="0" marL="2857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b="0" i="0" lang="en-US" sz="18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Bevege og styrke alt som er involvert i pustebevegelsen</a:t>
            </a:r>
            <a:endParaRPr/>
          </a:p>
          <a:p>
            <a:pPr indent="-285750" lvl="0" marL="2857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b="0" i="0" lang="en-US" sz="18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Fokus på å synkronisere pust og bevegelse, prioritere pusten</a:t>
            </a:r>
            <a:endParaRPr/>
          </a:p>
          <a:p>
            <a:pPr indent="-285750" lvl="0" marL="2857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b="0" i="0" lang="en-US" sz="18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Bli kjent med smerte, nummenhet, begrensninger ved å la pusten lede, finne alternativ</a:t>
            </a:r>
            <a:endParaRPr/>
          </a:p>
          <a:p>
            <a:pPr indent="-285750" lvl="0" marL="2857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b="0" i="0" lang="en-US" sz="18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Finne ressurser ved å la pusten lede bevegelsen</a:t>
            </a:r>
            <a:endParaRPr/>
          </a:p>
          <a:p>
            <a:pPr indent="-285750" lvl="0" marL="2857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b="0" i="0" lang="en-US" sz="18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Fullstendig avspenning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81" name="Google Shape;181;p2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85825" y="5607050"/>
            <a:ext cx="3590925" cy="1041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85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Et bilde som inneholder person, innendørs, bord, ligger&#10;&#10;Automatisk generert beskrivelse" id="186" name="Google Shape;186;p25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4384" l="0" r="0" t="20614"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4"/>
          <p:cNvSpPr/>
          <p:nvPr/>
        </p:nvSpPr>
        <p:spPr>
          <a:xfrm>
            <a:off x="0" y="0"/>
            <a:ext cx="6081712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5" name="Google Shape;95;p1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0">
                <a:srgbClr val="3965B5"/>
              </a:gs>
              <a:gs pos="25000">
                <a:srgbClr val="3965B5"/>
              </a:gs>
              <a:gs pos="94000">
                <a:srgbClr val="3B3838"/>
              </a:gs>
              <a:gs pos="100000">
                <a:srgbClr val="3B3838"/>
              </a:gs>
            </a:gsLst>
            <a:lin ang="42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96" name="Google Shape;96;p1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97" name="Google Shape;97;p14"/>
          <p:cNvSpPr txBox="1"/>
          <p:nvPr>
            <p:ph type="title"/>
          </p:nvPr>
        </p:nvSpPr>
        <p:spPr>
          <a:xfrm>
            <a:off x="639762" y="2054225"/>
            <a:ext cx="3668712" cy="27590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400"/>
              <a:buFont typeface="Calibri"/>
              <a:buNone/>
            </a:pPr>
            <a:r>
              <a:rPr b="0" i="0" lang="en-US" sz="440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Pusten</a:t>
            </a:r>
            <a:endParaRPr/>
          </a:p>
        </p:txBody>
      </p:sp>
      <p:sp>
        <p:nvSpPr>
          <p:cNvPr id="98" name="Google Shape;98;p14"/>
          <p:cNvSpPr txBox="1"/>
          <p:nvPr>
            <p:ph idx="1" type="body"/>
          </p:nvPr>
        </p:nvSpPr>
        <p:spPr>
          <a:xfrm>
            <a:off x="6091237" y="801687"/>
            <a:ext cx="5305425" cy="523081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228600" lvl="0" marL="2286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ourier New"/>
              <a:buChar char="o"/>
            </a:pPr>
            <a:r>
              <a:rPr b="0" i="0" lang="en-US" sz="2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Autonom </a:t>
            </a:r>
            <a:endParaRPr/>
          </a:p>
          <a:p>
            <a:pPr indent="-228600" lvl="0" marL="228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ourier New"/>
              <a:buChar char="o"/>
            </a:pPr>
            <a:r>
              <a:rPr b="0" i="0" lang="en-US" sz="2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Viljestyrt</a:t>
            </a:r>
            <a:endParaRPr/>
          </a:p>
          <a:p>
            <a:pPr indent="-228600" lvl="0" marL="228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ourier New"/>
              <a:buChar char="o"/>
            </a:pPr>
            <a:r>
              <a:rPr b="0" i="0" lang="en-US" sz="2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Gir signaler til hjernen om «tingenes tilstand» i kroppen</a:t>
            </a:r>
            <a:endParaRPr/>
          </a:p>
          <a:p>
            <a:pPr indent="-228600" lvl="0" marL="228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ourier New"/>
              <a:buChar char="o"/>
            </a:pPr>
            <a:r>
              <a:rPr b="0" i="0" lang="en-US" sz="2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Styrer dermed hjernens respons og varslingssystem tilbake til alle biokjemiske reaksjoner</a:t>
            </a:r>
            <a:endParaRPr/>
          </a:p>
          <a:p>
            <a:pPr indent="-228600" lvl="0" marL="228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ourier New"/>
              <a:buChar char="o"/>
            </a:pPr>
            <a:r>
              <a:rPr b="0" i="0" lang="en-US" sz="2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Respirasjonssystemet utveksler O2 og CO2, ventilerer og transporterer. Sørger for at alle celler har tilstrekkelig O2, inkludert hjernen</a:t>
            </a:r>
            <a:endParaRPr/>
          </a:p>
          <a:p>
            <a:pPr indent="-76200" lvl="0" marL="228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t/>
            </a:r>
            <a:endParaRPr b="0" i="0" sz="2400" u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15"/>
          <p:cNvSpPr/>
          <p:nvPr/>
        </p:nvSpPr>
        <p:spPr>
          <a:xfrm>
            <a:off x="0" y="0"/>
            <a:ext cx="6081712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4" name="Google Shape;104;p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0">
                <a:srgbClr val="3965B5"/>
              </a:gs>
              <a:gs pos="25000">
                <a:srgbClr val="3965B5"/>
              </a:gs>
              <a:gs pos="94000">
                <a:srgbClr val="3B3838"/>
              </a:gs>
              <a:gs pos="100000">
                <a:srgbClr val="3B3838"/>
              </a:gs>
            </a:gsLst>
            <a:lin ang="42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05" name="Google Shape;105;p1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06" name="Google Shape;106;p15"/>
          <p:cNvSpPr txBox="1"/>
          <p:nvPr>
            <p:ph type="title"/>
          </p:nvPr>
        </p:nvSpPr>
        <p:spPr>
          <a:xfrm>
            <a:off x="639762" y="2054225"/>
            <a:ext cx="3668712" cy="27590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400"/>
              <a:buFont typeface="Calibri"/>
              <a:buNone/>
            </a:pPr>
            <a:r>
              <a:rPr b="0" i="0" lang="en-US" sz="440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Nervesystemet</a:t>
            </a:r>
            <a:endParaRPr/>
          </a:p>
        </p:txBody>
      </p:sp>
      <p:sp>
        <p:nvSpPr>
          <p:cNvPr id="107" name="Google Shape;107;p15"/>
          <p:cNvSpPr txBox="1"/>
          <p:nvPr>
            <p:ph idx="1" type="body"/>
          </p:nvPr>
        </p:nvSpPr>
        <p:spPr>
          <a:xfrm>
            <a:off x="6000750" y="971550"/>
            <a:ext cx="5638800" cy="52054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b="0" i="0" lang="en-US" sz="28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Det autonome nervesystemet (hjernen, ryggmargen, indre vitale organer/glatt muskulatur)</a:t>
            </a:r>
            <a:endParaRPr/>
          </a:p>
          <a:p>
            <a:pPr indent="0" lvl="0" mar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b="0" i="0" lang="en-US" sz="28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Responderer på hormonutskillelse som for eksempel stresshormoner</a:t>
            </a:r>
            <a:endParaRPr/>
          </a:p>
          <a:p>
            <a:pPr indent="-177800" lvl="0" mar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b="0" i="0" lang="en-US" sz="28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Symtatiske ns/ sympati</a:t>
            </a:r>
            <a:r>
              <a:rPr lang="en-US"/>
              <a:t>cus</a:t>
            </a:r>
            <a:endParaRPr/>
          </a:p>
          <a:p>
            <a:pPr indent="-177800" lvl="0" mar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b="0" i="0" lang="en-US" sz="28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Parasympatiske ns/parasympaticus</a:t>
            </a:r>
            <a:endParaRPr/>
          </a:p>
          <a:p>
            <a:pPr indent="-177800" lvl="0" mar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b="0" i="0" lang="en-US" sz="28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Enteriske ns/mage-tarm-fordøyelse</a:t>
            </a:r>
            <a:endParaRPr/>
          </a:p>
          <a:p>
            <a:pPr indent="0" lvl="0" mar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t/>
            </a:r>
            <a:endParaRPr b="0" i="0" sz="280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b="0" i="0" lang="en-US" sz="28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Det somatiske nervesystemet</a:t>
            </a:r>
            <a:endParaRPr/>
          </a:p>
          <a:p>
            <a:pPr indent="0" lvl="0" mar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b="0" i="0" lang="en-US" sz="28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Ut til skjelettmusklatur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" name="Google Shape;112;p16"/>
          <p:cNvPicPr preferRelativeResize="0"/>
          <p:nvPr/>
        </p:nvPicPr>
        <p:blipFill rotWithShape="1">
          <a:blip r:embed="rId3">
            <a:alphaModFix/>
          </a:blip>
          <a:srcRect b="26003" l="0" r="0" t="0"/>
          <a:stretch/>
        </p:blipFill>
        <p:spPr>
          <a:xfrm>
            <a:off x="0" y="1783365"/>
            <a:ext cx="12192000" cy="5074635"/>
          </a:xfrm>
          <a:custGeom>
            <a:rect b="b" l="l" r="r" t="t"/>
            <a:pathLst>
              <a:path extrusionOk="0" h="5074635" w="12192000">
                <a:moveTo>
                  <a:pt x="0" y="0"/>
                </a:moveTo>
                <a:lnTo>
                  <a:pt x="12192000" y="0"/>
                </a:lnTo>
                <a:lnTo>
                  <a:pt x="12192000" y="5074635"/>
                </a:lnTo>
                <a:lnTo>
                  <a:pt x="0" y="5074635"/>
                </a:lnTo>
                <a:close/>
              </a:path>
            </a:pathLst>
          </a:custGeom>
          <a:noFill/>
          <a:ln>
            <a:noFill/>
          </a:ln>
        </p:spPr>
      </p:pic>
      <p:pic>
        <p:nvPicPr>
          <p:cNvPr descr="Et bilde som inneholder tekst, kart&#10;&#10;Automatisk generert beskrivelse" id="113" name="Google Shape;113;p16"/>
          <p:cNvPicPr preferRelativeResize="0"/>
          <p:nvPr>
            <p:ph idx="1" type="body"/>
          </p:nvPr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3143250" y="468312"/>
            <a:ext cx="6369050" cy="59213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17"/>
          <p:cNvSpPr/>
          <p:nvPr/>
        </p:nvSpPr>
        <p:spPr>
          <a:xfrm>
            <a:off x="0" y="0"/>
            <a:ext cx="6081712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9" name="Google Shape;119;p1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0">
                <a:srgbClr val="3965B5"/>
              </a:gs>
              <a:gs pos="25000">
                <a:srgbClr val="3965B5"/>
              </a:gs>
              <a:gs pos="94000">
                <a:srgbClr val="3B3838"/>
              </a:gs>
              <a:gs pos="100000">
                <a:srgbClr val="3B3838"/>
              </a:gs>
            </a:gsLst>
            <a:lin ang="42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20" name="Google Shape;120;p1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21" name="Google Shape;121;p17"/>
          <p:cNvSpPr txBox="1"/>
          <p:nvPr>
            <p:ph type="title"/>
          </p:nvPr>
        </p:nvSpPr>
        <p:spPr>
          <a:xfrm>
            <a:off x="639762" y="2054225"/>
            <a:ext cx="3668712" cy="27590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400"/>
              <a:buFont typeface="Calibri"/>
              <a:buNone/>
            </a:pPr>
            <a:r>
              <a:rPr b="0" i="0" lang="en-US" sz="440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Hjernen</a:t>
            </a:r>
            <a:endParaRPr/>
          </a:p>
        </p:txBody>
      </p:sp>
      <p:pic>
        <p:nvPicPr>
          <p:cNvPr descr="Et bilde som inneholder skjermbilde&#10;&#10;Automatisk generert beskrivelse" id="122" name="Google Shape;122;p17"/>
          <p:cNvPicPr preferRelativeResize="0"/>
          <p:nvPr>
            <p:ph idx="1" type="body"/>
          </p:nvPr>
        </p:nvPicPr>
        <p:blipFill rotWithShape="1">
          <a:blip r:embed="rId4">
            <a:alphaModFix/>
          </a:blip>
          <a:srcRect b="7826" l="-173" r="0" t="-123"/>
          <a:stretch/>
        </p:blipFill>
        <p:spPr>
          <a:xfrm>
            <a:off x="5976937" y="577850"/>
            <a:ext cx="5575300" cy="54451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7" name="Google Shape;127;p18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096000" y="1771650"/>
            <a:ext cx="5046662" cy="4076700"/>
          </a:xfrm>
          <a:prstGeom prst="rect">
            <a:avLst/>
          </a:prstGeom>
          <a:noFill/>
          <a:ln>
            <a:noFill/>
          </a:ln>
        </p:spPr>
      </p:pic>
      <p:sp>
        <p:nvSpPr>
          <p:cNvPr id="128" name="Google Shape;128;p18"/>
          <p:cNvSpPr txBox="1"/>
          <p:nvPr/>
        </p:nvSpPr>
        <p:spPr>
          <a:xfrm>
            <a:off x="757237" y="1328737"/>
            <a:ext cx="5181600" cy="23082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8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Pusten regulerer hjernens kjertler</a:t>
            </a:r>
            <a:endParaRPr b="1"/>
          </a:p>
          <a:p>
            <a:pPr indent="-285750" lvl="0" marL="2857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b="0" i="0" lang="en-US" sz="18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Limbiske system (følelser, motivasjon)</a:t>
            </a:r>
            <a:endParaRPr/>
          </a:p>
          <a:p>
            <a:pPr indent="-285750" lvl="0" marL="2857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b="0" i="0" lang="en-US" sz="18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Hypothalamus (kontroll organ, kaptein)</a:t>
            </a:r>
            <a:endParaRPr/>
          </a:p>
          <a:p>
            <a:pPr indent="-285750" lvl="0" marL="2857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b="0" i="0" lang="en-US" sz="18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Thalamus (bearbeiding av sanseinntrykk)</a:t>
            </a:r>
            <a:endParaRPr b="0" i="0" sz="180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5750" lvl="0" marL="2857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•"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Hypofysen (hormoner, lever, metabolisme)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5750" lvl="0" marL="2857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b="0" i="0" lang="en-US" sz="18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Amygdala (frykt, overlevelse) </a:t>
            </a:r>
            <a:endParaRPr/>
          </a:p>
          <a:p>
            <a:pPr indent="-285750" lvl="0" marL="2857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b="0" i="0" lang="en-US" sz="18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Hippocampus (læring, hukommelse, minner) </a:t>
            </a:r>
            <a:endParaRPr/>
          </a:p>
          <a:p>
            <a:pPr indent="-285750" lvl="0" marL="2857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b="0" i="0" lang="en-US" sz="18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Skaper en reaksjon som aktiverer Frontal Cortex (fornuft, logikk, problemløsning)</a:t>
            </a:r>
            <a:endParaRPr/>
          </a:p>
        </p:txBody>
      </p:sp>
      <p:sp>
        <p:nvSpPr>
          <p:cNvPr id="129" name="Google Shape;129;p18"/>
          <p:cNvSpPr txBox="1"/>
          <p:nvPr/>
        </p:nvSpPr>
        <p:spPr>
          <a:xfrm>
            <a:off x="979475" y="4152300"/>
            <a:ext cx="4394100" cy="2594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b="0" i="0" lang="en-US" sz="18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Når vi bevisst regulerer pusten og pusterytmen endre vi kjemiske reaksjoner i kroppen og derfor hjernens reaksjon og dermed i hele kroppens respons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b="0" i="0" lang="en-US" sz="18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Hjernens plastisitet: Vi evner å tilpasse oss nye mønster når vi øver på dem, gjentatt over </a:t>
            </a: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lengre</a:t>
            </a:r>
            <a:r>
              <a:rPr b="0" i="0" lang="en-US" sz="18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tid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19"/>
          <p:cNvSpPr/>
          <p:nvPr/>
        </p:nvSpPr>
        <p:spPr>
          <a:xfrm>
            <a:off x="0" y="0"/>
            <a:ext cx="6081712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5" name="Google Shape;135;p19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0">
                <a:srgbClr val="3965B5"/>
              </a:gs>
              <a:gs pos="25000">
                <a:srgbClr val="3965B5"/>
              </a:gs>
              <a:gs pos="94000">
                <a:srgbClr val="3B3838"/>
              </a:gs>
              <a:gs pos="100000">
                <a:srgbClr val="3B3838"/>
              </a:gs>
            </a:gsLst>
            <a:lin ang="42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36" name="Google Shape;136;p1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37" name="Google Shape;137;p19"/>
          <p:cNvSpPr txBox="1"/>
          <p:nvPr>
            <p:ph type="title"/>
          </p:nvPr>
        </p:nvSpPr>
        <p:spPr>
          <a:xfrm>
            <a:off x="639762" y="2054225"/>
            <a:ext cx="3668712" cy="27590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400"/>
              <a:buFont typeface="Calibri"/>
              <a:buNone/>
            </a:pPr>
            <a:r>
              <a:rPr b="0" i="0" lang="en-US" sz="440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Yoga</a:t>
            </a:r>
            <a:endParaRPr/>
          </a:p>
        </p:txBody>
      </p:sp>
      <p:sp>
        <p:nvSpPr>
          <p:cNvPr id="138" name="Google Shape;138;p19"/>
          <p:cNvSpPr txBox="1"/>
          <p:nvPr>
            <p:ph idx="1" type="body"/>
          </p:nvPr>
        </p:nvSpPr>
        <p:spPr>
          <a:xfrm>
            <a:off x="6091237" y="801687"/>
            <a:ext cx="5305425" cy="523081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228600" lvl="0" marL="2286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</a:pPr>
            <a:r>
              <a:rPr b="0" i="0" lang="en-US" sz="24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Opprinnelig en form for meditasjon</a:t>
            </a:r>
            <a:endParaRPr/>
          </a:p>
          <a:p>
            <a:pPr indent="-228600" lvl="0" marL="228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</a:pPr>
            <a:r>
              <a:rPr b="0" i="0" lang="en-US" sz="24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Mange tradisjoner og skoler</a:t>
            </a:r>
            <a:endParaRPr/>
          </a:p>
          <a:p>
            <a:pPr indent="-228600" lvl="0" marL="228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</a:pPr>
            <a:r>
              <a:rPr b="0" i="0" lang="en-US" sz="24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Yoga øvelser var satt sammen for å fremme den praniske pusten (livskraft, energikroppen, det som smeltet sinn, kropp og hjerte til en enhet (Body-Mind-Spirit)</a:t>
            </a:r>
            <a:endParaRPr/>
          </a:p>
          <a:p>
            <a:pPr indent="-228600" lvl="0" marL="228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</a:pPr>
            <a:r>
              <a:rPr b="0" i="0" lang="en-US" sz="24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De gamle tradisjonene og serier av øvelser er i dag sammenfallende med motoriske bevegelser som fremmer tilgang på pust ved stimulering av nervesystemet og vise versa</a:t>
            </a:r>
            <a:endParaRPr/>
          </a:p>
          <a:p>
            <a:pPr indent="-228600" lvl="0" marL="228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</a:pPr>
            <a:r>
              <a:rPr b="0" i="0" lang="en-US" sz="24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Resultatet er det samme; stilne sinnets tilstand  Yoga Chitta Vritti Nirodha</a:t>
            </a:r>
            <a:endParaRPr/>
          </a:p>
          <a:p>
            <a:pPr indent="-76200" lvl="0" marL="228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t/>
            </a:r>
            <a:endParaRPr b="0" i="0" sz="2400" u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20"/>
          <p:cNvSpPr/>
          <p:nvPr/>
        </p:nvSpPr>
        <p:spPr>
          <a:xfrm>
            <a:off x="0" y="0"/>
            <a:ext cx="6081712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4" name="Google Shape;144;p20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0">
                <a:srgbClr val="3965B5"/>
              </a:gs>
              <a:gs pos="25000">
                <a:srgbClr val="3965B5"/>
              </a:gs>
              <a:gs pos="94000">
                <a:srgbClr val="3B3838"/>
              </a:gs>
              <a:gs pos="100000">
                <a:srgbClr val="3B3838"/>
              </a:gs>
            </a:gsLst>
            <a:lin ang="42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45" name="Google Shape;145;p2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46" name="Google Shape;146;p20"/>
          <p:cNvSpPr txBox="1"/>
          <p:nvPr>
            <p:ph type="title"/>
          </p:nvPr>
        </p:nvSpPr>
        <p:spPr>
          <a:xfrm>
            <a:off x="639762" y="2054225"/>
            <a:ext cx="3668712" cy="27590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400"/>
              <a:buFont typeface="Calibri"/>
              <a:buNone/>
            </a:pPr>
            <a:r>
              <a:rPr b="0" i="0" lang="en-US" sz="440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Meditasjon</a:t>
            </a:r>
            <a:endParaRPr/>
          </a:p>
        </p:txBody>
      </p:sp>
      <p:sp>
        <p:nvSpPr>
          <p:cNvPr id="147" name="Google Shape;147;p20"/>
          <p:cNvSpPr txBox="1"/>
          <p:nvPr>
            <p:ph idx="1" type="body"/>
          </p:nvPr>
        </p:nvSpPr>
        <p:spPr>
          <a:xfrm>
            <a:off x="6091237" y="801687"/>
            <a:ext cx="5305425" cy="523081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228600" lvl="0" marL="2286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</a:pPr>
            <a:r>
              <a:rPr b="0" i="0" lang="en-US" sz="24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Meditasjon; Stilne forstyrrelser ved å holde et fokus, fks på pusten eller en tanke, en lyd, lys, bilde</a:t>
            </a:r>
            <a:endParaRPr/>
          </a:p>
          <a:p>
            <a:pPr indent="-228600" lvl="0" marL="228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</a:pPr>
            <a:r>
              <a:rPr lang="en-US" sz="2400">
                <a:solidFill>
                  <a:srgbClr val="000000"/>
                </a:solidFill>
              </a:rPr>
              <a:t>Mindfulness</a:t>
            </a:r>
            <a:r>
              <a:rPr b="0" i="0" lang="en-US" sz="24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; Oppmerksomt nærvær</a:t>
            </a:r>
            <a:endParaRPr/>
          </a:p>
          <a:p>
            <a:pPr indent="-228600" lvl="0" marL="228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	V</a:t>
            </a:r>
            <a:r>
              <a:rPr b="0" i="0" lang="en-US" sz="2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ennlighet, nysgjerrighet, åpenhet, tålmodighet, tillit og aksept.</a:t>
            </a:r>
            <a:endParaRPr/>
          </a:p>
          <a:p>
            <a:pPr indent="-228600" lvl="0" marL="228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Å øve på å stilne sinnets bevegelser kan være lettere tilgjengelig gjennom bevegelse og oppmerksomhet på pusten</a:t>
            </a:r>
            <a:endParaRPr/>
          </a:p>
          <a:p>
            <a:pPr indent="-228600" lvl="0" marL="228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Nevrologisk øver vi inn nye mønster som skaper endring i de autonome impulsene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21"/>
          <p:cNvSpPr/>
          <p:nvPr/>
        </p:nvSpPr>
        <p:spPr>
          <a:xfrm>
            <a:off x="0" y="0"/>
            <a:ext cx="6081712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3" name="Google Shape;153;p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0">
                <a:srgbClr val="3965B5"/>
              </a:gs>
              <a:gs pos="25000">
                <a:srgbClr val="3965B5"/>
              </a:gs>
              <a:gs pos="94000">
                <a:srgbClr val="3B3838"/>
              </a:gs>
              <a:gs pos="100000">
                <a:srgbClr val="3B3838"/>
              </a:gs>
            </a:gsLst>
            <a:lin ang="42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54" name="Google Shape;154;p2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55" name="Google Shape;155;p21"/>
          <p:cNvSpPr txBox="1"/>
          <p:nvPr>
            <p:ph type="title"/>
          </p:nvPr>
        </p:nvSpPr>
        <p:spPr>
          <a:xfrm>
            <a:off x="639762" y="2054225"/>
            <a:ext cx="3668712" cy="27590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400"/>
              <a:buFont typeface="Calibri"/>
              <a:buNone/>
            </a:pPr>
            <a:r>
              <a:rPr b="0" i="0" lang="en-US" sz="440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Pust og bevegelse</a:t>
            </a:r>
            <a:endParaRPr/>
          </a:p>
        </p:txBody>
      </p:sp>
      <p:sp>
        <p:nvSpPr>
          <p:cNvPr id="156" name="Google Shape;156;p21"/>
          <p:cNvSpPr txBox="1"/>
          <p:nvPr>
            <p:ph idx="1" type="body"/>
          </p:nvPr>
        </p:nvSpPr>
        <p:spPr>
          <a:xfrm>
            <a:off x="6091225" y="549175"/>
            <a:ext cx="5305500" cy="5813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228600" lvl="0" marL="22860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Char char="•"/>
            </a:pPr>
            <a:r>
              <a:rPr b="0" i="0" lang="en-US" sz="22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Få kontakt med pusten</a:t>
            </a:r>
            <a:r>
              <a:rPr lang="en-US" sz="2200">
                <a:solidFill>
                  <a:srgbClr val="000000"/>
                </a:solidFill>
              </a:rPr>
              <a:t>, </a:t>
            </a:r>
            <a:r>
              <a:rPr b="0" i="0" lang="en-US" sz="22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dype åndedrag, utvide beveg, slipper spenninger, kontakt med diafragma. </a:t>
            </a:r>
            <a:r>
              <a:rPr lang="en-US" sz="2200">
                <a:solidFill>
                  <a:srgbClr val="000000"/>
                </a:solidFill>
              </a:rPr>
              <a:t>Senker tempo og øke tåleransevindu før stressrespons inntrer</a:t>
            </a:r>
            <a:endParaRPr/>
          </a:p>
          <a:p>
            <a:pPr indent="-228600" lvl="0" marL="228600" marR="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Char char="•"/>
            </a:pPr>
            <a:r>
              <a:rPr b="0" i="0" lang="en-US" sz="22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Hjernen og nervesystemet gå inn i parasympatisk modus</a:t>
            </a:r>
            <a:endParaRPr/>
          </a:p>
          <a:p>
            <a:pPr indent="-228600" lvl="0" marL="228600" marR="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Char char="•"/>
            </a:pPr>
            <a:r>
              <a:rPr b="0" i="0" lang="en-US" sz="22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Bevegelser knyttet til deler av kroppen som direkte eller indirekte påvirker pusten</a:t>
            </a:r>
            <a:endParaRPr/>
          </a:p>
          <a:p>
            <a:pPr indent="-228600" lvl="0" marL="228600" marR="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Char char="•"/>
            </a:pPr>
            <a:r>
              <a:rPr b="0" i="0" lang="en-US" sz="22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Stilner sinnet, gå</a:t>
            </a:r>
            <a:r>
              <a:rPr lang="en-US" sz="2200">
                <a:solidFill>
                  <a:srgbClr val="000000"/>
                </a:solidFill>
              </a:rPr>
              <a:t> </a:t>
            </a:r>
            <a:r>
              <a:rPr b="0" i="0" lang="en-US" sz="22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fra amygdala </a:t>
            </a:r>
            <a:r>
              <a:rPr lang="en-US" sz="2200">
                <a:solidFill>
                  <a:srgbClr val="000000"/>
                </a:solidFill>
              </a:rPr>
              <a:t>respons</a:t>
            </a:r>
            <a:r>
              <a:rPr b="0" i="0" lang="en-US" sz="22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til frontal cortex regulering</a:t>
            </a:r>
            <a:endParaRPr/>
          </a:p>
          <a:p>
            <a:pPr indent="-228600" lvl="0" marL="228600" marR="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Char char="•"/>
            </a:pPr>
            <a:r>
              <a:rPr b="0" i="0" lang="en-US" sz="22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Øke bevegelsesutslag og kjernestyrke ved å slippe spenninger og motstand i kroppen med en mild tilnærming</a:t>
            </a:r>
            <a:endParaRPr/>
          </a:p>
          <a:p>
            <a:pPr indent="-228600" lvl="0" marL="228600" marR="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Char char="•"/>
            </a:pPr>
            <a:r>
              <a:rPr b="0" i="0" lang="en-US" sz="22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Øker bla kroppens serotonin, melatonin og veksthormoner fordi nivå av stresshormoner reduseres</a:t>
            </a:r>
            <a:endParaRPr b="0" i="0" sz="2200" u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28600" lvl="0" marL="228600" marR="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200"/>
              <a:buChar char="•"/>
            </a:pPr>
            <a:r>
              <a:rPr lang="en-US" sz="2200">
                <a:solidFill>
                  <a:srgbClr val="000000"/>
                </a:solidFill>
              </a:rPr>
              <a:t>Ufarliggjøre smerte, observere smertens gode intensjon</a:t>
            </a:r>
            <a:endParaRPr sz="22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-tema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