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PT Sans Narrow"/>
      <p:regular r:id="rId23"/>
      <p:bold r:id="rId24"/>
    </p:embeddedFont>
    <p:embeddedFont>
      <p:font typeface="Open Sans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PTSansNarrow-bold.fntdata"/><Relationship Id="rId23" Type="http://schemas.openxmlformats.org/officeDocument/2006/relationships/font" Target="fonts/PTSansNarrow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penSans-bold.fntdata"/><Relationship Id="rId25" Type="http://schemas.openxmlformats.org/officeDocument/2006/relationships/font" Target="fonts/OpenSans-regular.fntdata"/><Relationship Id="rId28" Type="http://schemas.openxmlformats.org/officeDocument/2006/relationships/font" Target="fonts/OpenSans-boldItalic.fntdata"/><Relationship Id="rId27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67ca72f9f4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67ca72f9f4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67ca72f9f4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67ca72f9f4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6da1af8ccb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6da1af8ccb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6da1af8ccb_1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6da1af8ccb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6da1af8ccb_1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6da1af8ccb_1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6da1af8ccb_1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6da1af8ccb_1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6da1af8ccb_1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6da1af8ccb_1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6da1af8ccb_1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6da1af8ccb_1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67ca72f9f4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67ca72f9f4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6da1af8ccb_1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6da1af8ccb_1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6da1af8ccb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6da1af8ccb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6da1af8cc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6da1af8cc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67ca72f9f4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67ca72f9f4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6da1af8ccb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6da1af8ccb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67ca72f9f4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67ca72f9f4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6da1af8ccb_1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6da1af8ccb_1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youtube.com/watch?v=K1nUv9P2eDA" TargetMode="External"/><Relationship Id="rId4" Type="http://schemas.openxmlformats.org/officeDocument/2006/relationships/hyperlink" Target="https://www.youtube.com/watch?v=LpXstUTg_Rc" TargetMode="External"/><Relationship Id="rId5" Type="http://schemas.openxmlformats.org/officeDocument/2006/relationships/hyperlink" Target="https://www.youtube.com/shorts/z23CRKNNdKA" TargetMode="External"/><Relationship Id="rId6" Type="http://schemas.openxmlformats.org/officeDocument/2006/relationships/hyperlink" Target="https://www.youtube.com/shorts/rqk9PRIOMSY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Relationship Id="rId4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DEN MAGISKE PUSTEN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2000"/>
              <a:t>veien til bedre helse og mer velvære</a:t>
            </a:r>
            <a:endParaRPr b="1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En </a:t>
            </a:r>
            <a:r>
              <a:rPr lang="no"/>
              <a:t>funksjonell</a:t>
            </a:r>
            <a:r>
              <a:rPr lang="no"/>
              <a:t> pust</a:t>
            </a:r>
            <a:endParaRPr/>
          </a:p>
        </p:txBody>
      </p:sp>
      <p:sp>
        <p:nvSpPr>
          <p:cNvPr id="127" name="Google Shape;127;p22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En funksjonell pust i hvile og normal </a:t>
            </a:r>
            <a:r>
              <a:rPr lang="no"/>
              <a:t>hverdagsaktivitet er: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8-12 pust pr. minutt i bevegelse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4-6 pust pr. minutt i hvile (optimal balanse)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Jevn rytme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Nesepust, stille pust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4-6 liter i minuttet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Opp mot 200 liter i minuttet under høyintensiv fysisk trening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Fleksibel og tilpasningsoptimal pust (fra hvile til action, og tilbake til hvile)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En dysfunksjonell pust</a:t>
            </a:r>
            <a:endParaRPr/>
          </a:p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o"/>
              <a:t>15-20 pust pr. minutt</a:t>
            </a:r>
            <a:endParaRPr/>
          </a:p>
          <a:p>
            <a:pPr indent="-32575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o"/>
              <a:t>Hyperventilering, overpusting, munnpust</a:t>
            </a:r>
            <a:endParaRPr/>
          </a:p>
          <a:p>
            <a:pPr indent="-32575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o"/>
              <a:t>Følelsen av at pusten ikke får plass, sitter fast i kroppen</a:t>
            </a:r>
            <a:endParaRPr/>
          </a:p>
          <a:p>
            <a:pPr indent="-32575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o"/>
              <a:t>Ujevn pusterytme</a:t>
            </a:r>
            <a:endParaRPr/>
          </a:p>
          <a:p>
            <a:pPr indent="-32575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o"/>
              <a:t>Pusten høyt i bryst skuldre, lite bevegelse i mave/diafragma</a:t>
            </a:r>
            <a:endParaRPr/>
          </a:p>
          <a:p>
            <a:pPr indent="-32575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o"/>
              <a:t>Vondt i skuldre, nakke, kjevespenninger</a:t>
            </a:r>
            <a:endParaRPr/>
          </a:p>
          <a:p>
            <a:pPr indent="-32575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o"/>
              <a:t>Paradoksalt pustemønster</a:t>
            </a:r>
            <a:endParaRPr/>
          </a:p>
          <a:p>
            <a:pPr indent="-32575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o"/>
              <a:t>Mye sukk, gjesp, hosting og pustehold 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25755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no"/>
              <a:t>Sliten, dårlig søvn, hormonubalanse, fordøyelsesvansker, høyt blodtrykk, betennelsestilstander, lite energi, vondt i hodet, indre uro, dårlig konsentrasjon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Gladnyheten</a:t>
            </a:r>
            <a:endParaRPr/>
          </a:p>
        </p:txBody>
      </p:sp>
      <p:sp>
        <p:nvSpPr>
          <p:cNvPr id="139" name="Google Shape;139;p2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1371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1371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no"/>
              <a:t>Alt er reversibelt!</a:t>
            </a:r>
            <a:endParaRPr b="1"/>
          </a:p>
          <a:p>
            <a:pPr indent="0" lvl="0" marL="1371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no"/>
              <a:t>Meeeen ….</a:t>
            </a:r>
            <a:endParaRPr b="1"/>
          </a:p>
          <a:p>
            <a:pPr indent="0" lvl="0" marL="1371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no"/>
              <a:t>Å vite det er ikke nok</a:t>
            </a:r>
            <a:endParaRPr b="1"/>
          </a:p>
          <a:p>
            <a:pPr indent="0" lvl="0" marL="1371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no"/>
              <a:t>Vi må øve øve øve</a:t>
            </a:r>
            <a:endParaRPr b="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/>
          </a:p>
        </p:txBody>
      </p:sp>
      <p:pic>
        <p:nvPicPr>
          <p:cNvPr id="140" name="Google Shape;14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1575" y="2016775"/>
            <a:ext cx="2610125" cy="173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Pusteøvelse</a:t>
            </a:r>
            <a:endParaRPr/>
          </a:p>
        </p:txBody>
      </p:sp>
      <p:sp>
        <p:nvSpPr>
          <p:cNvPr id="146" name="Google Shape;146;p2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i="1" lang="no"/>
              <a:t>Pust ut med 6 tellinger</a:t>
            </a:r>
            <a:endParaRPr b="1" i="1"/>
          </a:p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i="1" lang="no"/>
              <a:t>Inn med 4 tellinger</a:t>
            </a:r>
            <a:endParaRPr b="1" i="1"/>
          </a:p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i="1" lang="no"/>
              <a:t>Puste ut det gamle, med oppmerksomhet på det du vil slippe tak i</a:t>
            </a:r>
            <a:endParaRPr b="1" i="1"/>
          </a:p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i="1" lang="no"/>
              <a:t>Holde siste utpust; gi deg hen i mykhet</a:t>
            </a:r>
            <a:endParaRPr b="1" i="1"/>
          </a:p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i="1" lang="no"/>
              <a:t>Puste inn med 6 tellinger</a:t>
            </a:r>
            <a:endParaRPr b="1" i="1"/>
          </a:p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i="1" lang="no"/>
              <a:t>Ut med 4 tellinger</a:t>
            </a:r>
            <a:endParaRPr b="1" i="1"/>
          </a:p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i="1" lang="no"/>
              <a:t>Holde i siste innpust; fylle helt opp med det nye du inviterer inn</a:t>
            </a:r>
            <a:endParaRPr b="1"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Pustens anatomi</a:t>
            </a:r>
            <a:endParaRPr/>
          </a:p>
        </p:txBody>
      </p:sp>
      <p:sp>
        <p:nvSpPr>
          <p:cNvPr id="152" name="Google Shape;152;p2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o"/>
              <a:t>Pustens hensikt: å bringe oksygen og karbondioksid via blodet og ut til alle kroppens celler, indre vitale organer, vev og muskler, skjelett og hjernen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o"/>
              <a:t>Pustens regulering av hjerterytme, nervesystem, hormonsystem, lymfesystem og fordøyelsessystem (metabolisme)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o"/>
              <a:t>Pustemuskler: diafragma, mavemuskler, intercostale muskler, bekkenbunn og halsmuskler. Hjertet!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o"/>
              <a:t>Luftveiene; nese, strupehode, luftrøret (øvre luftveier) bronkier, bronkeoler, lungene, alveoler, alveolesekker, blodbanen pluss celleveggene (cellemembran)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no" u="sng">
                <a:solidFill>
                  <a:schemeClr val="hlink"/>
                </a:solidFill>
                <a:hlinkClick r:id="rId3"/>
              </a:rPr>
              <a:t>Diafragma</a:t>
            </a:r>
            <a:r>
              <a:rPr b="1" lang="no"/>
              <a:t>   </a:t>
            </a:r>
            <a:r>
              <a:rPr b="1" lang="no" u="sng">
                <a:solidFill>
                  <a:schemeClr val="hlink"/>
                </a:solidFill>
                <a:hlinkClick r:id="rId4"/>
              </a:rPr>
              <a:t>Diafragma indre vitale organer animert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no" u="sng">
                <a:solidFill>
                  <a:schemeClr val="hlink"/>
                </a:solidFill>
                <a:hlinkClick r:id="rId5"/>
              </a:rPr>
              <a:t>Diagfragma og indre vitale organer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no" u="sng">
                <a:solidFill>
                  <a:schemeClr val="hlink"/>
                </a:solidFill>
                <a:hlinkClick r:id="rId6"/>
              </a:rPr>
              <a:t>Diafragma og hjertet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Yoga </a:t>
            </a:r>
            <a:endParaRPr/>
          </a:p>
        </p:txBody>
      </p:sp>
      <p:sp>
        <p:nvSpPr>
          <p:cNvPr id="158" name="Google Shape;158;p2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Yoga er designet for å lage mer plass i kroppen til pusten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Mer styrke til </a:t>
            </a:r>
            <a:r>
              <a:rPr lang="no"/>
              <a:t>pustemuskler</a:t>
            </a:r>
            <a:r>
              <a:rPr lang="no"/>
              <a:t>, mage, rygg, diafragma, bekkenbunn, skulderblad (bandas, bånd)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Mer fleksibelt pustesystem, myke opp, slippe spenninger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Skape mer ro, langsommere pust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Jevn pust under bevegelse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Nesepust, fokus på balanserende pust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Yogaterapi er å erfare i kroppen, Bottom up prinsippet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no"/>
              <a:t>Fysiske yogaøvelser 5-20 minutt hver dag er tilstrekkelig!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Oppsummering</a:t>
            </a:r>
            <a:endParaRPr/>
          </a:p>
        </p:txBody>
      </p:sp>
      <p:sp>
        <p:nvSpPr>
          <p:cNvPr id="164" name="Google Shape;164;p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Pusten er både autonom og viljestyrt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Det er ingen “feil” pust, og vi kan alle øve for å få tilbake en mer funksjonell pust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Pusten speiler livet, vi kan endre pusten og dermed endre livet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Vi kan endre det som påvirker oss i livet og dermed endre pusten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Vi trenger både styrke og avspenning for mer fleksibilitet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Øve øve øve, finne din vei :D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Bottom up prinsippet; erfare i kroppen, ta det ut i livet som den bevisste måten å leve på (yoga)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TUSEN TAKK for at du er HER</a:t>
            </a:r>
            <a:endParaRPr/>
          </a:p>
        </p:txBody>
      </p:sp>
      <p:sp>
        <p:nvSpPr>
          <p:cNvPr id="170" name="Google Shape;170;p29"/>
          <p:cNvSpPr txBox="1"/>
          <p:nvPr>
            <p:ph idx="1" type="body"/>
          </p:nvPr>
        </p:nvSpPr>
        <p:spPr>
          <a:xfrm>
            <a:off x="1959700" y="1266325"/>
            <a:ext cx="50178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71" name="Google Shape;171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1775" y="1266325"/>
            <a:ext cx="5088225" cy="330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PUSTEN  - VÅR LIVSKRAFT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i="1"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no"/>
              <a:t>If I had to choose between loving you and breathing, </a:t>
            </a:r>
            <a:endParaRPr b="1" i="1"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no"/>
              <a:t>I would use my last breath to say I love You</a:t>
            </a:r>
            <a:endParaRPr b="1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En pustepause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775" y="1266325"/>
            <a:ext cx="8804775" cy="3482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Pustens funksjon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Både autonom og viljestyrt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Speiler livet, alle våre erfaringer, tanker, følelser og opplevelser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Påvirker - virker inn - på alle kroppens funksjoner, mentale prosesser, emosjonell tilstand og spirituell/sjelelig opplevelse av hvem vi 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Pusten styrer våre indre funksjoner OG våre ytre omstendigheter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Puste blir styrt av ytre omstendigheter OG indre opplevelser og tilstander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Det geniale er akkurat dette: Den bevisste pusten!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no"/>
              <a:t>Du sitter på en gullskatt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Den bevisste pusten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/>
              <a:t>Oppgave: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I løpet av en dag, eller noen dager, tap innom den bevisste pusten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Noter ned i hvilke situasjoner du kjenner det er lett å puste, når du “glemmer deg” og oppdager velvære og ro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Noter ned i hvilke situasjoner du kjenner det er </a:t>
            </a:r>
            <a:r>
              <a:rPr lang="no"/>
              <a:t>anstrengende</a:t>
            </a:r>
            <a:r>
              <a:rPr lang="no"/>
              <a:t> eller utfordrende. Følelsen av å ikke “få puste”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Først </a:t>
            </a:r>
            <a:r>
              <a:rPr lang="no"/>
              <a:t>objektivt</a:t>
            </a:r>
            <a:r>
              <a:rPr lang="no"/>
              <a:t>, så la det få komme refleksjoner rundt situasjonen.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Og HUSK du skal ikke løse det eller fixe det, ikke enno. Bare bli bevisst.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no"/>
              <a:t>Kan du være åpne, nyskjerrig og ikke-dømmende i dette?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Den bevisste pusten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/>
              <a:t>Pusteøvelse: 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Puste i firkant: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Pustens 4 faser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no"/>
              <a:t>utpust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no"/>
              <a:t>pause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no"/>
              <a:t>innpust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no"/>
              <a:t>pause</a:t>
            </a:r>
            <a:endParaRPr i="1"/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89125" y="1419075"/>
            <a:ext cx="1663626" cy="115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10975" y="1419075"/>
            <a:ext cx="3440725" cy="344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Den bevisste pusten</a:t>
            </a:r>
            <a:endParaRPr/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/>
              <a:t>Pusteøvelse: 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no"/>
              <a:t>Puste i 4 kant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 u="sng"/>
              <a:t>Refleksjon:</a:t>
            </a:r>
            <a:endParaRPr u="sng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Hvor var det mest uanstrengt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Hvor var det mest utfordrende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Hvor kunne du kjenne det utvidet seg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Tanker om dette?</a:t>
            </a:r>
            <a:endParaRPr/>
          </a:p>
        </p:txBody>
      </p:sp>
      <p:pic>
        <p:nvPicPr>
          <p:cNvPr id="107" name="Google Shape;10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89125" y="1419075"/>
            <a:ext cx="1663626" cy="115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311700" y="467150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Finnes det en feil og en riktig pust?</a:t>
            </a:r>
            <a:endParaRPr/>
          </a:p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b="1" sz="600">
              <a:solidFill>
                <a:srgbClr val="000000"/>
              </a:solidFill>
            </a:endParaRPr>
          </a:p>
        </p:txBody>
      </p:sp>
      <p:pic>
        <p:nvPicPr>
          <p:cNvPr id="114" name="Google Shape;114;p20"/>
          <p:cNvPicPr preferRelativeResize="0"/>
          <p:nvPr/>
        </p:nvPicPr>
        <p:blipFill rotWithShape="1">
          <a:blip r:embed="rId3">
            <a:alphaModFix/>
          </a:blip>
          <a:srcRect b="7902" l="0" r="0" t="0"/>
          <a:stretch/>
        </p:blipFill>
        <p:spPr>
          <a:xfrm>
            <a:off x="2999450" y="1327900"/>
            <a:ext cx="2986350" cy="3241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type="title"/>
          </p:nvPr>
        </p:nvSpPr>
        <p:spPr>
          <a:xfrm>
            <a:off x="311700" y="467150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Finnes det en feil og en riktig pust?</a:t>
            </a:r>
            <a:endParaRPr/>
          </a:p>
        </p:txBody>
      </p:sp>
      <p:sp>
        <p:nvSpPr>
          <p:cNvPr id="120" name="Google Shape;120;p2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b="1" sz="600">
              <a:solidFill>
                <a:srgbClr val="000000"/>
              </a:solidFill>
            </a:endParaRPr>
          </a:p>
        </p:txBody>
      </p:sp>
      <p:pic>
        <p:nvPicPr>
          <p:cNvPr id="121" name="Google Shape;121;p21"/>
          <p:cNvPicPr preferRelativeResize="0"/>
          <p:nvPr/>
        </p:nvPicPr>
        <p:blipFill rotWithShape="1">
          <a:blip r:embed="rId3">
            <a:alphaModFix/>
          </a:blip>
          <a:srcRect b="18046" l="0" r="2486" t="0"/>
          <a:stretch/>
        </p:blipFill>
        <p:spPr>
          <a:xfrm>
            <a:off x="1324225" y="1364450"/>
            <a:ext cx="6708250" cy="296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